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8" r:id="rId3"/>
    <p:sldId id="257" r:id="rId4"/>
    <p:sldId id="263" r:id="rId5"/>
    <p:sldId id="264" r:id="rId6"/>
    <p:sldId id="259" r:id="rId7"/>
    <p:sldId id="265" r:id="rId8"/>
    <p:sldId id="266" r:id="rId9"/>
    <p:sldId id="260" r:id="rId10"/>
    <p:sldId id="267" r:id="rId11"/>
    <p:sldId id="268" r:id="rId12"/>
    <p:sldId id="261" r:id="rId13"/>
    <p:sldId id="269" r:id="rId14"/>
    <p:sldId id="270" r:id="rId15"/>
    <p:sldId id="262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Zuleta" initials="SZ" lastIdx="1" clrIdx="0">
    <p:extLst>
      <p:ext uri="{19B8F6BF-5375-455C-9EA6-DF929625EA0E}">
        <p15:presenceInfo xmlns:p15="http://schemas.microsoft.com/office/powerpoint/2012/main" userId="Sofia Zul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3" autoAdjust="0"/>
    <p:restoredTop sz="94660"/>
  </p:normalViewPr>
  <p:slideViewPr>
    <p:cSldViewPr snapToGrid="0">
      <p:cViewPr varScale="1">
        <p:scale>
          <a:sx n="44" d="100"/>
          <a:sy n="44" d="100"/>
        </p:scale>
        <p:origin x="65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5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1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3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43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6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6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1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3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5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5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2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7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9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6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000D4E-3B7D-408B-97D8-C4B23FF03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" b="481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xmlns="" id="{FE469E50-3893-4ED6-92BA-2985C32B0C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0FA642-1737-4820-8220-AF76414FE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05" y="1673524"/>
            <a:ext cx="3634863" cy="1365098"/>
          </a:xfrm>
        </p:spPr>
        <p:txBody>
          <a:bodyPr>
            <a:normAutofit/>
          </a:bodyPr>
          <a:lstStyle/>
          <a:p>
            <a:pPr algn="l"/>
            <a:r>
              <a:rPr lang="es-CL" sz="4000" dirty="0"/>
              <a:t>Cálculo </a:t>
            </a:r>
            <a:r>
              <a:rPr lang="es-CL" sz="4000" dirty="0" smtClean="0"/>
              <a:t>Mental</a:t>
            </a:r>
            <a:br>
              <a:rPr lang="es-CL" sz="4000" dirty="0" smtClean="0"/>
            </a:br>
            <a:r>
              <a:rPr lang="es-CL" sz="4000" dirty="0" smtClean="0"/>
              <a:t>nº 3</a:t>
            </a:r>
            <a:endParaRPr lang="es-CL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5554720-C49C-4728-9FF3-9298DC514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3819379"/>
            <a:ext cx="3485072" cy="1365098"/>
          </a:xfrm>
        </p:spPr>
        <p:txBody>
          <a:bodyPr>
            <a:normAutofit/>
          </a:bodyPr>
          <a:lstStyle/>
          <a:p>
            <a:pPr algn="l"/>
            <a:r>
              <a:rPr lang="es-CL" sz="4800" b="1" dirty="0">
                <a:solidFill>
                  <a:srgbClr val="CA92BD"/>
                </a:solidFill>
              </a:rPr>
              <a:t>3° Básico</a:t>
            </a:r>
          </a:p>
        </p:txBody>
      </p:sp>
      <p:pic>
        <p:nvPicPr>
          <p:cNvPr id="2050" name="Picture 2" descr="Resultado de imagen de equivocado gif">
            <a:extLst>
              <a:ext uri="{FF2B5EF4-FFF2-40B4-BE49-F238E27FC236}">
                <a16:creationId xmlns:a16="http://schemas.microsoft.com/office/drawing/2014/main" xmlns="" id="{E6071651-575E-44E6-953F-CBB0A062D8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47" y="3625281"/>
            <a:ext cx="4230748" cy="33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579120"/>
            <a:ext cx="9440034" cy="1251381"/>
          </a:xfrm>
        </p:spPr>
        <p:txBody>
          <a:bodyPr/>
          <a:lstStyle/>
          <a:p>
            <a:r>
              <a:rPr lang="es-CL" dirty="0"/>
              <a:t>¡Excelente!</a:t>
            </a:r>
          </a:p>
        </p:txBody>
      </p:sp>
      <p:sp>
        <p:nvSpPr>
          <p:cNvPr id="4" name="Flecha: a la derech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3A2572-0053-4610-BC94-426EF4CDF866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4</a:t>
            </a:r>
          </a:p>
        </p:txBody>
      </p:sp>
      <p:pic>
        <p:nvPicPr>
          <p:cNvPr id="5" name="Picture 2" descr="Resultado de imagen de bien hecho gif">
            <a:extLst>
              <a:ext uri="{FF2B5EF4-FFF2-40B4-BE49-F238E27FC236}">
                <a16:creationId xmlns:a16="http://schemas.microsoft.com/office/drawing/2014/main" xmlns="" id="{608F57A0-880E-41A4-838E-C54F12E01F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65" y="2144559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¡Ups! La respuesta era:</a:t>
            </a:r>
            <a:br>
              <a:rPr lang="es-CL" dirty="0"/>
            </a:br>
            <a:r>
              <a:rPr lang="es-CL" dirty="0" smtClean="0">
                <a:solidFill>
                  <a:srgbClr val="FFFF00"/>
                </a:solidFill>
              </a:rPr>
              <a:t>Las puntas de las figuras 3D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FDF6B2A-F46E-4685-B6FF-15F8EB60AB47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4</a:t>
            </a:r>
          </a:p>
        </p:txBody>
      </p:sp>
    </p:spTree>
    <p:extLst>
      <p:ext uri="{BB962C8B-B14F-4D97-AF65-F5344CB8AC3E}">
        <p14:creationId xmlns:p14="http://schemas.microsoft.com/office/powerpoint/2010/main" val="10699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05" y="744654"/>
            <a:ext cx="10353762" cy="1606554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/>
              <a:t>Pregunta 4:</a:t>
            </a:r>
            <a:br>
              <a:rPr lang="es-CL" dirty="0"/>
            </a:br>
            <a:r>
              <a:rPr lang="es-CL" dirty="0" smtClean="0">
                <a:effectLst/>
              </a:rPr>
              <a:t>¿Cuántas caras tiene esta caja de cartón?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8" name="Picture 2" descr="Resultado de imagen de reloj gif">
            <a:extLst>
              <a:ext uri="{FF2B5EF4-FFF2-40B4-BE49-F238E27FC236}">
                <a16:creationId xmlns:a16="http://schemas.microsoft.com/office/drawing/2014/main" xmlns="" id="{D4E421CD-885F-4D72-AA2E-F51ADC920E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8488043C-64A1-4141-A0FC-A8DD4F23631A}"/>
              </a:ext>
            </a:extLst>
          </p:cNvPr>
          <p:cNvSpPr/>
          <p:nvPr/>
        </p:nvSpPr>
        <p:spPr>
          <a:xfrm>
            <a:off x="8026998" y="5129644"/>
            <a:ext cx="3462637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6 caras</a:t>
            </a:r>
            <a:endParaRPr lang="es-CL" sz="2800" dirty="0"/>
          </a:p>
        </p:txBody>
      </p:sp>
      <p:sp>
        <p:nvSpPr>
          <p:cNvPr id="14" name="Rectángulo: esquinas redondeadas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5D2AC033-0349-4643-9365-7CBBE2B1901D}"/>
              </a:ext>
            </a:extLst>
          </p:cNvPr>
          <p:cNvSpPr/>
          <p:nvPr/>
        </p:nvSpPr>
        <p:spPr>
          <a:xfrm>
            <a:off x="623751" y="5129644"/>
            <a:ext cx="3462637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4 caras</a:t>
            </a:r>
            <a:endParaRPr lang="es-CL" sz="2800" dirty="0"/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CE13705E-BD6A-4D4C-B032-5194F51B3029}"/>
              </a:ext>
            </a:extLst>
          </p:cNvPr>
          <p:cNvSpPr/>
          <p:nvPr/>
        </p:nvSpPr>
        <p:spPr>
          <a:xfrm>
            <a:off x="4286067" y="5142896"/>
            <a:ext cx="3462637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3 caras</a:t>
            </a:r>
            <a:endParaRPr lang="es-CL" sz="28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0C81C4-4319-497F-A527-5136D8F9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687" y="1539240"/>
            <a:ext cx="81901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074" name="Picture 2" descr="Selfpackaging Caja Rectangular automontable en cartón microcanal Color  Kraft. La Caja envíos Postales - M: Amazon.es: Hog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968500"/>
            <a:ext cx="37242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>
        <p:sndAc>
          <p:stSnd>
            <p:snd r:embed="rId2" name="click.wav"/>
          </p:stSnd>
        </p:sndAc>
      </p:transition>
    </mc:Choice>
    <mc:Fallback xmlns="">
      <p:transition spd="slow" advTm="12000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887314"/>
            <a:ext cx="9440034" cy="1049867"/>
          </a:xfrm>
        </p:spPr>
        <p:txBody>
          <a:bodyPr/>
          <a:lstStyle/>
          <a:p>
            <a:r>
              <a:rPr lang="es-CL" dirty="0"/>
              <a:t>¡Felicitaciones!</a:t>
            </a:r>
          </a:p>
        </p:txBody>
      </p:sp>
      <p:sp>
        <p:nvSpPr>
          <p:cNvPr id="4" name="Flecha: a la derech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247BDF-0347-4A29-BAF6-F15A8D172462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5</a:t>
            </a:r>
          </a:p>
        </p:txBody>
      </p:sp>
      <p:pic>
        <p:nvPicPr>
          <p:cNvPr id="5" name="Picture 2" descr="Resultado de imagen de bien hecho gif">
            <a:extLst>
              <a:ext uri="{FF2B5EF4-FFF2-40B4-BE49-F238E27FC236}">
                <a16:creationId xmlns:a16="http://schemas.microsoft.com/office/drawing/2014/main" xmlns="" id="{2F2CBE13-6DA7-4EE3-98BE-1832BB098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65" y="2144559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¡Ups! La respuesta era: </a:t>
            </a:r>
            <a:r>
              <a:rPr lang="es-C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caras</a:t>
            </a:r>
            <a:endParaRPr lang="es-CL" dirty="0"/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F2ACA5C7-4AA8-4712-9F35-02DCCA23A33E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5</a:t>
            </a:r>
          </a:p>
        </p:txBody>
      </p:sp>
    </p:spTree>
    <p:extLst>
      <p:ext uri="{BB962C8B-B14F-4D97-AF65-F5344CB8AC3E}">
        <p14:creationId xmlns:p14="http://schemas.microsoft.com/office/powerpoint/2010/main" val="21902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22101"/>
            <a:ext cx="10353762" cy="2437933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/>
              <a:t>Pregunta 5: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>
                <a:effectLst/>
              </a:rPr>
              <a:t>¿Cuántos bordes tiene esta figura 3D?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r>
              <a:rPr lang="es-CL" dirty="0"/>
              <a:t/>
            </a:r>
            <a:br>
              <a:rPr lang="es-CL" dirty="0"/>
            </a:br>
            <a:endParaRPr lang="es-CL" i="0" dirty="0"/>
          </a:p>
        </p:txBody>
      </p:sp>
      <p:pic>
        <p:nvPicPr>
          <p:cNvPr id="8" name="Picture 2" descr="Resultado de imagen de reloj gif">
            <a:extLst>
              <a:ext uri="{FF2B5EF4-FFF2-40B4-BE49-F238E27FC236}">
                <a16:creationId xmlns:a16="http://schemas.microsoft.com/office/drawing/2014/main" xmlns="" id="{A522A3D0-D710-4992-B3AF-AC1AAD09D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6B411B6B-E872-452F-8E95-FDB778BC5DF3}"/>
              </a:ext>
            </a:extLst>
          </p:cNvPr>
          <p:cNvSpPr/>
          <p:nvPr/>
        </p:nvSpPr>
        <p:spPr>
          <a:xfrm>
            <a:off x="265044" y="4943061"/>
            <a:ext cx="3737112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altLang="es-CL" sz="20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altLang="es-CL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bordes</a:t>
            </a:r>
            <a:endParaRPr lang="es-CL" altLang="es-CL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es-CL" sz="2800" dirty="0"/>
          </a:p>
        </p:txBody>
      </p:sp>
      <p:sp>
        <p:nvSpPr>
          <p:cNvPr id="14" name="Rectángulo: esquinas redondeadas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07CB7D67-2227-42F0-859F-BD4BA58090E7}"/>
              </a:ext>
            </a:extLst>
          </p:cNvPr>
          <p:cNvSpPr/>
          <p:nvPr/>
        </p:nvSpPr>
        <p:spPr>
          <a:xfrm>
            <a:off x="8734180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b="1" dirty="0">
              <a:solidFill>
                <a:srgbClr val="FFC000"/>
              </a:solidFill>
            </a:endParaRPr>
          </a:p>
          <a:p>
            <a:pPr algn="ctr"/>
            <a:r>
              <a:rPr lang="es-CL" sz="2000" b="1" dirty="0" smtClean="0">
                <a:solidFill>
                  <a:srgbClr val="FFC000"/>
                </a:solidFill>
              </a:rPr>
              <a:t>8 bordes</a:t>
            </a:r>
            <a:endParaRPr lang="es-CL" sz="2000" b="1" dirty="0">
              <a:solidFill>
                <a:srgbClr val="FFC000"/>
              </a:solidFill>
            </a:endParaRPr>
          </a:p>
          <a:p>
            <a:pPr algn="ctr"/>
            <a:endParaRPr lang="es-CL" sz="2800" dirty="0"/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079E1BD0-6619-41F7-B545-67F0E7B418C2}"/>
              </a:ext>
            </a:extLst>
          </p:cNvPr>
          <p:cNvSpPr/>
          <p:nvPr/>
        </p:nvSpPr>
        <p:spPr>
          <a:xfrm>
            <a:off x="4512059" y="4943061"/>
            <a:ext cx="3661418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CL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altLang="es-CL" sz="2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bordes</a:t>
            </a:r>
            <a:endParaRPr lang="en-US" altLang="es-CL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543D64-AB05-4E63-B54E-10C07C33A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592" y="43934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en-US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4" descr="Dado para colorear por los niños. Dibujos de juegos para imprim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399" y="1715687"/>
            <a:ext cx="2351156" cy="28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>
        <p:sndAc>
          <p:stSnd>
            <p:snd r:embed="rId2" name="click.wav"/>
          </p:stSnd>
        </p:sndAc>
      </p:transition>
    </mc:Choice>
    <mc:Fallback xmlns="">
      <p:transition spd="slow" advTm="12000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933034"/>
            <a:ext cx="9440034" cy="1049867"/>
          </a:xfrm>
        </p:spPr>
        <p:txBody>
          <a:bodyPr/>
          <a:lstStyle/>
          <a:p>
            <a:r>
              <a:rPr lang="es-CL" dirty="0"/>
              <a:t>¡Súper!</a:t>
            </a:r>
          </a:p>
        </p:txBody>
      </p:sp>
      <p:sp>
        <p:nvSpPr>
          <p:cNvPr id="4" name="Flecha: a la derech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8B1B19A-6D23-43C4-8693-BF4CE5F72E0F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Haz finalizado</a:t>
            </a:r>
          </a:p>
        </p:txBody>
      </p:sp>
      <p:pic>
        <p:nvPicPr>
          <p:cNvPr id="5" name="Picture 2" descr="Resultado de imagen de bien hecho gif">
            <a:extLst>
              <a:ext uri="{FF2B5EF4-FFF2-40B4-BE49-F238E27FC236}">
                <a16:creationId xmlns:a16="http://schemas.microsoft.com/office/drawing/2014/main" xmlns="" id="{43526E5C-7799-4179-9437-3BBBE51ADC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65" y="2144559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¡Ups! La respuesta era</a:t>
            </a:r>
            <a:r>
              <a:rPr lang="es-CL" dirty="0" smtClean="0"/>
              <a:t>: </a:t>
            </a:r>
            <a:r>
              <a:rPr lang="es-C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bordes</a:t>
            </a:r>
            <a:r>
              <a:rPr lang="en-US" altLang="es-CL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s-CL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s-CL" dirty="0"/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CC2411EC-DCE0-46A6-8B79-C99A5B0D5FAE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Haz finalizado</a:t>
            </a:r>
          </a:p>
        </p:txBody>
      </p:sp>
    </p:spTree>
    <p:extLst>
      <p:ext uri="{BB962C8B-B14F-4D97-AF65-F5344CB8AC3E}">
        <p14:creationId xmlns:p14="http://schemas.microsoft.com/office/powerpoint/2010/main" val="38380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61C24C-F6BD-4D95-B30E-ECF6AA02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03" y="2800350"/>
            <a:ext cx="10353762" cy="1257300"/>
          </a:xfrm>
        </p:spPr>
        <p:txBody>
          <a:bodyPr/>
          <a:lstStyle/>
          <a:p>
            <a:r>
              <a:rPr lang="es-CL" dirty="0"/>
              <a:t>Nos vemos en el próximo Cálculo Mental</a:t>
            </a:r>
          </a:p>
        </p:txBody>
      </p:sp>
    </p:spTree>
    <p:extLst>
      <p:ext uri="{BB962C8B-B14F-4D97-AF65-F5344CB8AC3E}">
        <p14:creationId xmlns:p14="http://schemas.microsoft.com/office/powerpoint/2010/main" val="5838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6DC5C4-289E-46D5-9B79-CAEBE13D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20040"/>
            <a:ext cx="10353762" cy="1257300"/>
          </a:xfrm>
        </p:spPr>
        <p:txBody>
          <a:bodyPr/>
          <a:lstStyle/>
          <a:p>
            <a:pPr algn="l"/>
            <a:r>
              <a:rPr lang="es-CL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A5192E-530D-45CD-957C-1540A57E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8770"/>
            <a:ext cx="10353762" cy="3714749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CL" dirty="0"/>
              <a:t>El “Cálculo Mental” consta de 5 preguntas.</a:t>
            </a:r>
          </a:p>
          <a:p>
            <a:pPr>
              <a:lnSpc>
                <a:spcPct val="200000"/>
              </a:lnSpc>
            </a:pPr>
            <a:r>
              <a:rPr lang="es-CL" dirty="0"/>
              <a:t>Cada pregunta tiene un tiempo restringido para responder (2 minutos).</a:t>
            </a:r>
          </a:p>
          <a:p>
            <a:pPr>
              <a:lnSpc>
                <a:spcPct val="200000"/>
              </a:lnSpc>
            </a:pPr>
            <a:r>
              <a:rPr lang="es-CL" dirty="0"/>
              <a:t>Si no alcanzas a responder la pregunta en el tiempo, entonces pasará a la siguiente.</a:t>
            </a:r>
          </a:p>
          <a:p>
            <a:pPr>
              <a:lnSpc>
                <a:spcPct val="200000"/>
              </a:lnSpc>
            </a:pPr>
            <a:r>
              <a:rPr lang="es-CL" dirty="0"/>
              <a:t>No te preocupes, puedes volver a intentarlo, colocando nuevamente la presentación.</a:t>
            </a:r>
          </a:p>
          <a:p>
            <a:pPr>
              <a:lnSpc>
                <a:spcPct val="200000"/>
              </a:lnSpc>
            </a:pPr>
            <a:r>
              <a:rPr lang="es-CL" dirty="0"/>
              <a:t>Presiona el Botón para Comenzar</a:t>
            </a:r>
          </a:p>
        </p:txBody>
      </p:sp>
      <p:pic>
        <p:nvPicPr>
          <p:cNvPr id="13314" name="Picture 2" descr="Resultado de imagen de boton 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D3B6C20C-DF7C-47DF-B448-04E03B3638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0" y="4791074"/>
            <a:ext cx="2453640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39" y="625541"/>
            <a:ext cx="10353762" cy="1368015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Pregunta 1: </a:t>
            </a:r>
            <a:br>
              <a:rPr lang="es-CL" dirty="0"/>
            </a:br>
            <a:endParaRPr lang="es-CL" i="0" dirty="0"/>
          </a:p>
        </p:txBody>
      </p:sp>
      <p:pic>
        <p:nvPicPr>
          <p:cNvPr id="12290" name="Picture 2" descr="Resultado de imagen de reloj gif">
            <a:extLst>
              <a:ext uri="{FF2B5EF4-FFF2-40B4-BE49-F238E27FC236}">
                <a16:creationId xmlns:a16="http://schemas.microsoft.com/office/drawing/2014/main" xmlns="" id="{C92133A5-475E-475D-8C4B-C6A94A8344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1C9572F-C171-4604-BC0D-9A07B490DDE4}"/>
              </a:ext>
            </a:extLst>
          </p:cNvPr>
          <p:cNvSpPr/>
          <p:nvPr/>
        </p:nvSpPr>
        <p:spPr>
          <a:xfrm>
            <a:off x="834886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Cuadrado y rectángulo</a:t>
            </a:r>
            <a:endParaRPr lang="es-CL" sz="2800" dirty="0"/>
          </a:p>
        </p:txBody>
      </p:sp>
      <p:sp>
        <p:nvSpPr>
          <p:cNvPr id="17" name="Rectángulo: esquinas redondeadas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BC519B9-3687-4314-A1C2-53AEF460E221}"/>
              </a:ext>
            </a:extLst>
          </p:cNvPr>
          <p:cNvSpPr/>
          <p:nvPr/>
        </p:nvSpPr>
        <p:spPr>
          <a:xfrm>
            <a:off x="4430942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Cuadrado y triángulo</a:t>
            </a:r>
            <a:endParaRPr lang="es-CL" sz="2800" dirty="0"/>
          </a:p>
        </p:txBody>
      </p:sp>
      <p:sp>
        <p:nvSpPr>
          <p:cNvPr id="18" name="Rectángulo: esquinas redondeadas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4CD6C89-4723-48AC-836A-A6791A235DE2}"/>
              </a:ext>
            </a:extLst>
          </p:cNvPr>
          <p:cNvSpPr/>
          <p:nvPr/>
        </p:nvSpPr>
        <p:spPr>
          <a:xfrm>
            <a:off x="8026999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Rectángulo y círculo</a:t>
            </a:r>
            <a:endParaRPr lang="es-CL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879FE1-7618-4622-9003-7EC6B33E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5302" y="2714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741CE57A-7BC9-4C13-96BA-5F027AF4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86" y="1531831"/>
            <a:ext cx="100595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 la imagen y responde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de éstas figuras son cuadriláteros?</a:t>
            </a:r>
            <a:endParaRPr kumimoji="0" lang="es-CL" altLang="es-C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Formas geométricas, figuras planas (dos dimension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44" y="2882899"/>
            <a:ext cx="6203016" cy="159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0">
        <p14:reveal/>
        <p:sndAc>
          <p:stSnd>
            <p:snd r:embed="rId2" name="click.wav"/>
          </p:stSnd>
        </p:sndAc>
      </p:transition>
    </mc:Choice>
    <mc:Fallback xmlns="">
      <p:transition spd="slow" advClick="0" advTm="120000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9516"/>
            <a:ext cx="9440034" cy="1049867"/>
          </a:xfrm>
        </p:spPr>
        <p:txBody>
          <a:bodyPr/>
          <a:lstStyle/>
          <a:p>
            <a:r>
              <a:rPr lang="es-CL" dirty="0"/>
              <a:t>Felicitaciones</a:t>
            </a:r>
          </a:p>
        </p:txBody>
      </p:sp>
      <p:pic>
        <p:nvPicPr>
          <p:cNvPr id="1026" name="Picture 2" descr="Resultado de imagen de bien hecho gif">
            <a:extLst>
              <a:ext uri="{FF2B5EF4-FFF2-40B4-BE49-F238E27FC236}">
                <a16:creationId xmlns:a16="http://schemas.microsoft.com/office/drawing/2014/main" xmlns="" id="{15A4D793-221A-4FAB-819D-F1ABE0F32B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65" y="2144559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a la derecha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DD4E524C-37AB-418B-BC59-9F05A8CCE5AD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2</a:t>
            </a:r>
          </a:p>
        </p:txBody>
      </p:sp>
    </p:spTree>
    <p:extLst>
      <p:ext uri="{BB962C8B-B14F-4D97-AF65-F5344CB8AC3E}">
        <p14:creationId xmlns:p14="http://schemas.microsoft.com/office/powerpoint/2010/main" val="4247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¡Ups! La respuesta era: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Cuadrado y rectángulo</a:t>
            </a:r>
            <a:endParaRPr lang="es-CL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7122B99-4B08-4608-A822-C7202136F108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2</a:t>
            </a:r>
          </a:p>
        </p:txBody>
      </p:sp>
    </p:spTree>
    <p:extLst>
      <p:ext uri="{BB962C8B-B14F-4D97-AF65-F5344CB8AC3E}">
        <p14:creationId xmlns:p14="http://schemas.microsoft.com/office/powerpoint/2010/main" val="22441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362" y="905346"/>
            <a:ext cx="3631979" cy="536514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/>
              <a:t>Pregunta 2:</a:t>
            </a:r>
            <a:br>
              <a:rPr lang="es-CL" dirty="0"/>
            </a:br>
            <a:endParaRPr lang="es-CL" dirty="0"/>
          </a:p>
        </p:txBody>
      </p:sp>
      <p:pic>
        <p:nvPicPr>
          <p:cNvPr id="8" name="Picture 2" descr="Resultado de imagen de reloj gif">
            <a:extLst>
              <a:ext uri="{FF2B5EF4-FFF2-40B4-BE49-F238E27FC236}">
                <a16:creationId xmlns:a16="http://schemas.microsoft.com/office/drawing/2014/main" xmlns="" id="{9D2947DE-D4FD-4F45-9CB2-9F4DA571C2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40EB9700-F6F3-485E-B2AA-301D1B988B52}"/>
              </a:ext>
            </a:extLst>
          </p:cNvPr>
          <p:cNvSpPr/>
          <p:nvPr/>
        </p:nvSpPr>
        <p:spPr>
          <a:xfrm>
            <a:off x="8074444" y="4958964"/>
            <a:ext cx="3871897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El cuadrado y el rectángulo tienen sus 4 esquinas iguales.</a:t>
            </a:r>
            <a:endParaRPr lang="es-CL" sz="2000" dirty="0"/>
          </a:p>
        </p:txBody>
      </p:sp>
      <p:sp>
        <p:nvSpPr>
          <p:cNvPr id="10" name="Rectángulo: esquinas redondeadas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D33332-275F-4C18-884A-9555C5A0D0C6}"/>
              </a:ext>
            </a:extLst>
          </p:cNvPr>
          <p:cNvSpPr/>
          <p:nvPr/>
        </p:nvSpPr>
        <p:spPr>
          <a:xfrm>
            <a:off x="95535" y="4902642"/>
            <a:ext cx="3671248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r>
              <a:rPr lang="es-CL" sz="2000" dirty="0"/>
              <a:t>         </a:t>
            </a:r>
            <a:r>
              <a:rPr lang="es-CL" sz="2000" dirty="0" smtClean="0"/>
              <a:t> El cuadrado y el rectángulo son figuras 3D.</a:t>
            </a:r>
            <a:endParaRPr lang="es-CL" sz="2000" dirty="0"/>
          </a:p>
          <a:p>
            <a:pPr algn="ctr"/>
            <a:endParaRPr lang="es-CL" sz="2800" dirty="0"/>
          </a:p>
        </p:txBody>
      </p:sp>
      <p:sp>
        <p:nvSpPr>
          <p:cNvPr id="11" name="Rectángulo: esquinas redondeadas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F9EFA6A-F44F-4E17-AFD8-96335088B077}"/>
              </a:ext>
            </a:extLst>
          </p:cNvPr>
          <p:cNvSpPr/>
          <p:nvPr/>
        </p:nvSpPr>
        <p:spPr>
          <a:xfrm>
            <a:off x="3903259" y="4933122"/>
            <a:ext cx="4032335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El cuadrado y el rectángulo tienen sus 4 lados iguales. </a:t>
            </a:r>
            <a:endParaRPr lang="es-CL" sz="2000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C931C262-4078-4E80-8FAF-5C3DFF645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19" y="1985961"/>
            <a:ext cx="93090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sz="36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 característica es correcta?.</a:t>
            </a:r>
            <a:endParaRPr kumimoji="0" lang="es-CL" altLang="es-C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5B9515FF-1DB9-4A46-B879-9F354E76C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58" y="4042891"/>
            <a:ext cx="1595704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Canción del Cuadrado y el Rectángu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74" y="2040099"/>
            <a:ext cx="4018767" cy="25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09141"/>
      </p:ext>
    </p:extLst>
  </p:cSld>
  <p:clrMapOvr>
    <a:masterClrMapping/>
  </p:clrMapOvr>
  <p:transition spd="slow" advTm="120000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23620"/>
            <a:ext cx="9440034" cy="1828801"/>
          </a:xfrm>
        </p:spPr>
        <p:txBody>
          <a:bodyPr/>
          <a:lstStyle/>
          <a:p>
            <a:r>
              <a:rPr lang="es-CL" dirty="0"/>
              <a:t>¡Muy bien!</a:t>
            </a:r>
          </a:p>
        </p:txBody>
      </p:sp>
      <p:sp>
        <p:nvSpPr>
          <p:cNvPr id="4" name="Flecha: a la derech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4D73F67-889E-42DB-BD39-60C0F1864AD2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3</a:t>
            </a:r>
          </a:p>
        </p:txBody>
      </p:sp>
      <p:pic>
        <p:nvPicPr>
          <p:cNvPr id="5" name="Picture 2" descr="Resultado de imagen de bien hecho gif">
            <a:extLst>
              <a:ext uri="{FF2B5EF4-FFF2-40B4-BE49-F238E27FC236}">
                <a16:creationId xmlns:a16="http://schemas.microsoft.com/office/drawing/2014/main" xmlns="" id="{47EA52F5-76AC-44C1-B392-C232BA07E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68" y="2257293"/>
            <a:ext cx="3822083" cy="2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0D29B5C-C915-414A-A3D7-4655F489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179" y="4751881"/>
            <a:ext cx="10360153" cy="1828801"/>
          </a:xfrm>
        </p:spPr>
        <p:txBody>
          <a:bodyPr>
            <a:normAutofit fontScale="90000"/>
          </a:bodyPr>
          <a:lstStyle/>
          <a:p>
            <a:r>
              <a:rPr lang="es-CL" dirty="0"/>
              <a:t>¡Ups! La respuesta era: </a:t>
            </a:r>
            <a:br>
              <a:rPr lang="es-CL" dirty="0"/>
            </a:br>
            <a:r>
              <a:rPr lang="es-MX" dirty="0">
                <a:solidFill>
                  <a:srgbClr val="FFFF00"/>
                </a:solidFill>
              </a:rPr>
              <a:t>El cuadrado y el rectángulo tienen sus 4 esquinas iguales</a:t>
            </a:r>
            <a:r>
              <a:rPr lang="es-MX" dirty="0" smtClean="0">
                <a:solidFill>
                  <a:srgbClr val="FFFF00"/>
                </a:solidFill>
              </a:rPr>
              <a:t>.</a:t>
            </a:r>
            <a:r>
              <a:rPr lang="es-CL" dirty="0">
                <a:solidFill>
                  <a:srgbClr val="FFFF00"/>
                </a:solidFill>
              </a:rPr>
              <a:t/>
            </a:r>
            <a:br>
              <a:rPr lang="es-CL" dirty="0">
                <a:solidFill>
                  <a:srgbClr val="FFFF00"/>
                </a:solidFill>
              </a:rPr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3D033BB-71E3-4933-8CA5-3D305C0E57E8}"/>
              </a:ext>
            </a:extLst>
          </p:cNvPr>
          <p:cNvSpPr/>
          <p:nvPr/>
        </p:nvSpPr>
        <p:spPr>
          <a:xfrm>
            <a:off x="7240249" y="5411449"/>
            <a:ext cx="3822083" cy="1169233"/>
          </a:xfrm>
          <a:prstGeom prst="right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Continúa en la pregunta 3</a:t>
            </a:r>
          </a:p>
        </p:txBody>
      </p:sp>
    </p:spTree>
    <p:extLst>
      <p:ext uri="{BB962C8B-B14F-4D97-AF65-F5344CB8AC3E}">
        <p14:creationId xmlns:p14="http://schemas.microsoft.com/office/powerpoint/2010/main" val="30516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4A540A2-AD1C-4441-A849-14900DA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97566"/>
            <a:ext cx="10353762" cy="1725823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Pregunta 3:</a:t>
            </a:r>
            <a:br>
              <a:rPr lang="es-CL" dirty="0"/>
            </a:br>
            <a:endParaRPr lang="es-CL" i="0" dirty="0"/>
          </a:p>
        </p:txBody>
      </p:sp>
      <p:pic>
        <p:nvPicPr>
          <p:cNvPr id="8" name="Picture 2" descr="Resultado de imagen de reloj gif">
            <a:extLst>
              <a:ext uri="{FF2B5EF4-FFF2-40B4-BE49-F238E27FC236}">
                <a16:creationId xmlns:a16="http://schemas.microsoft.com/office/drawing/2014/main" xmlns="" id="{A3DCCDB6-1010-4D74-B332-8FC126D5E6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62" y="271453"/>
            <a:ext cx="1267787" cy="1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D3E5DDE6-3B34-4E23-8878-EB0BDFD646FF}"/>
              </a:ext>
            </a:extLst>
          </p:cNvPr>
          <p:cNvSpPr/>
          <p:nvPr/>
        </p:nvSpPr>
        <p:spPr>
          <a:xfrm>
            <a:off x="4241202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dirty="0"/>
          </a:p>
          <a:p>
            <a:pPr algn="ctr"/>
            <a:r>
              <a:rPr lang="es-CL" sz="2800" dirty="0" smtClean="0"/>
              <a:t>Las puntas de las figuras 3D</a:t>
            </a:r>
            <a:endParaRPr lang="es-CL" sz="2800" dirty="0"/>
          </a:p>
          <a:p>
            <a:pPr algn="ctr"/>
            <a:endParaRPr lang="es-CL" sz="2800" dirty="0"/>
          </a:p>
        </p:txBody>
      </p:sp>
      <p:sp>
        <p:nvSpPr>
          <p:cNvPr id="14" name="Rectángulo: esquinas redondeadas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8930A926-D0AC-4623-95D1-5628A0DCDBFD}"/>
              </a:ext>
            </a:extLst>
          </p:cNvPr>
          <p:cNvSpPr/>
          <p:nvPr/>
        </p:nvSpPr>
        <p:spPr>
          <a:xfrm>
            <a:off x="514262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Los bordes de las figuras 3D</a:t>
            </a:r>
            <a:endParaRPr lang="es-CL" sz="2800" dirty="0"/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C5C8CC9-B08B-4D6D-A2FE-849FAE297F92}"/>
              </a:ext>
            </a:extLst>
          </p:cNvPr>
          <p:cNvSpPr/>
          <p:nvPr/>
        </p:nvSpPr>
        <p:spPr>
          <a:xfrm>
            <a:off x="8026999" y="4943061"/>
            <a:ext cx="3167269" cy="97045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Las caras de las figuras 3D</a:t>
            </a:r>
            <a:endParaRPr lang="es-CL" sz="2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91CA49C-B0D7-4B0A-9688-6BD7C914029E}"/>
              </a:ext>
            </a:extLst>
          </p:cNvPr>
          <p:cNvSpPr/>
          <p:nvPr/>
        </p:nvSpPr>
        <p:spPr>
          <a:xfrm>
            <a:off x="1033670" y="1539240"/>
            <a:ext cx="8825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270510" algn="l"/>
              </a:tabLst>
            </a:pPr>
            <a:r>
              <a:rPr lang="es-CL" sz="2400" dirty="0">
                <a:latin typeface="Verdana" panose="020B0604030504040204" pitchFamily="34" charset="0"/>
                <a:ea typeface="Times New Roman" panose="02020603050405020304" pitchFamily="18" charset="0"/>
              </a:rPr>
              <a:t>Observa el siguiente </a:t>
            </a:r>
            <a:r>
              <a:rPr lang="es-CL" sz="24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cubo. </a:t>
            </a:r>
            <a:r>
              <a:rPr lang="es-CL" sz="2400" dirty="0">
                <a:latin typeface="Verdana" panose="020B0604030504040204" pitchFamily="34" charset="0"/>
                <a:ea typeface="Times New Roman" panose="02020603050405020304" pitchFamily="18" charset="0"/>
              </a:rPr>
              <a:t>¿Qué </a:t>
            </a:r>
            <a:r>
              <a:rPr lang="es-CL" sz="24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indican los puntos rojos? 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bo 4"/>
          <p:cNvSpPr/>
          <p:nvPr/>
        </p:nvSpPr>
        <p:spPr>
          <a:xfrm>
            <a:off x="4699000" y="2426863"/>
            <a:ext cx="1841500" cy="1676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029200" y="2316073"/>
            <a:ext cx="203200" cy="221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5994400" y="3955379"/>
            <a:ext cx="203200" cy="221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4622800" y="2755470"/>
            <a:ext cx="203200" cy="221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969000" y="2731662"/>
            <a:ext cx="203200" cy="221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6413500" y="2326425"/>
            <a:ext cx="203200" cy="221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4622800" y="3918531"/>
            <a:ext cx="203200" cy="221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426200" y="3523953"/>
            <a:ext cx="203200" cy="2215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>
        <p:sndAc>
          <p:stSnd>
            <p:snd r:embed="rId2" name="click.wav"/>
          </p:stSnd>
        </p:sndAc>
      </p:transition>
    </mc:Choice>
    <mc:Fallback xmlns="">
      <p:transition spd="slow" advTm="120000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A92BD"/>
      </a:accent1>
      <a:accent2>
        <a:srgbClr val="BF7A91"/>
      </a:accent2>
      <a:accent3>
        <a:srgbClr val="CA9692"/>
      </a:accent3>
      <a:accent4>
        <a:srgbClr val="BF9C7A"/>
      </a:accent4>
      <a:accent5>
        <a:srgbClr val="A9A57A"/>
      </a:accent5>
      <a:accent6>
        <a:srgbClr val="97AB6E"/>
      </a:accent6>
      <a:hlink>
        <a:srgbClr val="568E64"/>
      </a:hlink>
      <a:folHlink>
        <a:srgbClr val="7F7F7F"/>
      </a:folHlink>
    </a:clrScheme>
    <a:fontScheme name="Slate">
      <a:majorFont>
        <a:latin typeface="Georgia Pro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281</Words>
  <Application>Microsoft Office PowerPoint</Application>
  <PresentationFormat>Panorámica</PresentationFormat>
  <Paragraphs>58</Paragraphs>
  <Slides>18</Slides>
  <Notes>0</Notes>
  <HiddenSlides>10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Dubai</vt:lpstr>
      <vt:lpstr>Georgia Pro</vt:lpstr>
      <vt:lpstr>Times New Roman</vt:lpstr>
      <vt:lpstr>Trebuchet MS</vt:lpstr>
      <vt:lpstr>Verdana</vt:lpstr>
      <vt:lpstr>Wingdings 2</vt:lpstr>
      <vt:lpstr>SlateVTI</vt:lpstr>
      <vt:lpstr>Cálculo Mental nº 3</vt:lpstr>
      <vt:lpstr>Instrucciones</vt:lpstr>
      <vt:lpstr>Pregunta 1:  </vt:lpstr>
      <vt:lpstr>Felicitaciones</vt:lpstr>
      <vt:lpstr>¡Ups! La respuesta era:  Cuadrado y rectángulo</vt:lpstr>
      <vt:lpstr>Pregunta 2: </vt:lpstr>
      <vt:lpstr>¡Muy bien!</vt:lpstr>
      <vt:lpstr>¡Ups! La respuesta era:  El cuadrado y el rectángulo tienen sus 4 esquinas iguales.   </vt:lpstr>
      <vt:lpstr>Pregunta 3: </vt:lpstr>
      <vt:lpstr>¡Excelente!</vt:lpstr>
      <vt:lpstr>¡Ups! La respuesta era: Las puntas de las figuras 3D </vt:lpstr>
      <vt:lpstr>Pregunta 4: ¿Cuántas caras tiene esta caja de cartón?  </vt:lpstr>
      <vt:lpstr>¡Felicitaciones!</vt:lpstr>
      <vt:lpstr>¡Ups! La respuesta era:  6 caras</vt:lpstr>
      <vt:lpstr>Pregunta 5:  ¿Cuántos bordes tiene esta figura 3D?  </vt:lpstr>
      <vt:lpstr>¡Súper!</vt:lpstr>
      <vt:lpstr>¡Ups! La respuesta era:  12 bordes </vt:lpstr>
      <vt:lpstr>Nos vemos en el próximo Cálculo Mental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Mental</dc:title>
  <dc:creator>Sofia Zuleta</dc:creator>
  <cp:lastModifiedBy>Laptop-Socedhuca</cp:lastModifiedBy>
  <cp:revision>55</cp:revision>
  <dcterms:created xsi:type="dcterms:W3CDTF">2020-03-25T00:19:05Z</dcterms:created>
  <dcterms:modified xsi:type="dcterms:W3CDTF">2021-04-08T23:40:44Z</dcterms:modified>
</cp:coreProperties>
</file>