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396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330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0253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511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25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35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047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63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033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75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444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607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506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733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490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149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30242-66C7-4EBD-B129-1233A0B4D5FB}" type="datetimeFigureOut">
              <a:rPr lang="es-CL" smtClean="0"/>
              <a:t>19-05-2021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0A6E13-49AC-4EE1-86C0-FA8A0FEBBE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092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4750" y="3118574"/>
            <a:ext cx="7766936" cy="1118669"/>
          </a:xfrm>
        </p:spPr>
        <p:txBody>
          <a:bodyPr/>
          <a:lstStyle/>
          <a:p>
            <a:r>
              <a:rPr lang="es-CL" b="1" dirty="0"/>
              <a:t>Números hasta el  Mil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88125" y="4128647"/>
            <a:ext cx="7766936" cy="1096899"/>
          </a:xfrm>
        </p:spPr>
        <p:txBody>
          <a:bodyPr/>
          <a:lstStyle/>
          <a:p>
            <a:r>
              <a:rPr lang="es-CL" dirty="0"/>
              <a:t>Vamos a Jugar</a:t>
            </a:r>
          </a:p>
          <a:p>
            <a:endParaRPr lang="es-CL" dirty="0"/>
          </a:p>
        </p:txBody>
      </p:sp>
      <p:pic>
        <p:nvPicPr>
          <p:cNvPr id="4" name="Imagen 3" descr="En ocasiones las escuelas no pueden contar con este material concreto par…  | Material didactico para matematicas, Material didactico matematicas,  Decenas y centen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238241" y="312275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En ocasiones las escuelas no pueden contar con este material concreto par…  | Material didactico para matematicas, Material didactico matematicas,  Decenas y centen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636760" y="502064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0477E90B-4E26-43E0-8CF7-8FF36236210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1072143" y="703381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331F4FCE-4189-4AA3-A272-D2C0287870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1560592" y="850152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0F86FBF3-720D-4D99-BCB6-E42A5804A4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2015556" y="1061170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9E51B69C-1164-4DEC-8EA8-850393B188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5852389" y="326696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9F8F3EAA-3F89-4C40-BCB1-FE26057725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6369977" y="518360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4D17E0CC-8E8E-4297-BACE-1235C36200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6728695" y="730113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9007DB4E-A8B8-4394-B1F4-5D800921E6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7195263" y="971681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93092CB5-A6A0-4DA8-998B-2E453E9AE34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7670255" y="1143617"/>
            <a:ext cx="212407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Billetes y Monedas - Banco Central de Chile">
            <a:extLst>
              <a:ext uri="{FF2B5EF4-FFF2-40B4-BE49-F238E27FC236}">
                <a16:creationId xmlns:a16="http://schemas.microsoft.com/office/drawing/2014/main" xmlns="" id="{BB6A870E-3A9D-4730-B3C9-6F047AF9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9" y="4596559"/>
            <a:ext cx="3418738" cy="18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DEO] Operación &quot;Casa de Papel&quot;: Las características que distinguen a una  moneda de $ 500 | T13">
            <a:extLst>
              <a:ext uri="{FF2B5EF4-FFF2-40B4-BE49-F238E27FC236}">
                <a16:creationId xmlns:a16="http://schemas.microsoft.com/office/drawing/2014/main" xmlns="" id="{42C60F73-5185-4635-887D-94E911826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t="18558" r="22860" b="15471"/>
          <a:stretch/>
        </p:blipFill>
        <p:spPr bwMode="auto">
          <a:xfrm>
            <a:off x="4370311" y="4722915"/>
            <a:ext cx="1386802" cy="13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VIDEO] Operación &quot;Casa de Papel&quot;: Las características que distinguen a una  moneda de $ 500 | T13">
            <a:extLst>
              <a:ext uri="{FF2B5EF4-FFF2-40B4-BE49-F238E27FC236}">
                <a16:creationId xmlns:a16="http://schemas.microsoft.com/office/drawing/2014/main" xmlns="" id="{43AB5D8F-4F13-439E-BB11-4BC97F0B5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t="18558" r="22860" b="15471"/>
          <a:stretch/>
        </p:blipFill>
        <p:spPr bwMode="auto">
          <a:xfrm>
            <a:off x="5758920" y="4722915"/>
            <a:ext cx="1386802" cy="13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Peso Chileno - 100 Pesos - Pepe's Chile">
            <a:extLst>
              <a:ext uri="{FF2B5EF4-FFF2-40B4-BE49-F238E27FC236}">
                <a16:creationId xmlns:a16="http://schemas.microsoft.com/office/drawing/2014/main" xmlns="" id="{0E2FD7BD-C30A-4313-B214-70D8A3C7E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8199604" y="3389133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El Peso Chileno - 100 Pesos - Pepe's Chile">
            <a:extLst>
              <a:ext uri="{FF2B5EF4-FFF2-40B4-BE49-F238E27FC236}">
                <a16:creationId xmlns:a16="http://schemas.microsoft.com/office/drawing/2014/main" xmlns="" id="{CB09A253-CB05-44B5-9AEB-8674B7E93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9049110" y="3406758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El Peso Chileno - 100 Pesos - Pepe's Chile">
            <a:extLst>
              <a:ext uri="{FF2B5EF4-FFF2-40B4-BE49-F238E27FC236}">
                <a16:creationId xmlns:a16="http://schemas.microsoft.com/office/drawing/2014/main" xmlns="" id="{FE898516-B26C-4F55-ADDF-8C5CCABFD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9883515" y="3411781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El Peso Chileno - 100 Pesos - Pepe's Chile">
            <a:extLst>
              <a:ext uri="{FF2B5EF4-FFF2-40B4-BE49-F238E27FC236}">
                <a16:creationId xmlns:a16="http://schemas.microsoft.com/office/drawing/2014/main" xmlns="" id="{63AD1C93-51BF-4A37-B852-8D7A25CF5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10717920" y="3429000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El Peso Chileno - 100 Pesos - Pepe's Chile">
            <a:extLst>
              <a:ext uri="{FF2B5EF4-FFF2-40B4-BE49-F238E27FC236}">
                <a16:creationId xmlns:a16="http://schemas.microsoft.com/office/drawing/2014/main" xmlns="" id="{9DC9ED31-0976-4069-A398-6AEA07A4E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8688649" y="4274073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El Peso Chileno - 100 Pesos - Pepe's Chile">
            <a:extLst>
              <a:ext uri="{FF2B5EF4-FFF2-40B4-BE49-F238E27FC236}">
                <a16:creationId xmlns:a16="http://schemas.microsoft.com/office/drawing/2014/main" xmlns="" id="{B4122682-4598-49D0-9962-2055E741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9533169" y="4297706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El Peso Chileno - 100 Pesos - Pepe's Chile">
            <a:extLst>
              <a:ext uri="{FF2B5EF4-FFF2-40B4-BE49-F238E27FC236}">
                <a16:creationId xmlns:a16="http://schemas.microsoft.com/office/drawing/2014/main" xmlns="" id="{CEEDA08A-770F-415A-A824-80D5DA173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10377689" y="4287660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El Peso Chileno - 100 Pesos - Pepe's Chile">
            <a:extLst>
              <a:ext uri="{FF2B5EF4-FFF2-40B4-BE49-F238E27FC236}">
                <a16:creationId xmlns:a16="http://schemas.microsoft.com/office/drawing/2014/main" xmlns="" id="{6D993AD1-29ED-4766-B0C9-67D944434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9147752" y="5154975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El Peso Chileno - 100 Pesos - Pepe's Chile">
            <a:extLst>
              <a:ext uri="{FF2B5EF4-FFF2-40B4-BE49-F238E27FC236}">
                <a16:creationId xmlns:a16="http://schemas.microsoft.com/office/drawing/2014/main" xmlns="" id="{57F14741-F46C-4A7F-AF1A-502B7ED16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9992562" y="5141388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El Peso Chileno - 100 Pesos - Pepe's Chile">
            <a:extLst>
              <a:ext uri="{FF2B5EF4-FFF2-40B4-BE49-F238E27FC236}">
                <a16:creationId xmlns:a16="http://schemas.microsoft.com/office/drawing/2014/main" xmlns="" id="{8BD9D31D-3F88-499B-9956-981AEC462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9566225" y="5972874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5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20909"/>
          </a:xfrm>
        </p:spPr>
        <p:txBody>
          <a:bodyPr>
            <a:normAutofit/>
          </a:bodyPr>
          <a:lstStyle/>
          <a:p>
            <a:r>
              <a:rPr lang="es-CL" dirty="0"/>
              <a:t>ATENCION¡¡¡¡¡</a:t>
            </a:r>
            <a:br>
              <a:rPr lang="es-CL" dirty="0"/>
            </a:br>
            <a:r>
              <a:rPr lang="es-CL" dirty="0"/>
              <a:t>Observa la imagen  </a:t>
            </a:r>
          </a:p>
        </p:txBody>
      </p:sp>
      <p:pic>
        <p:nvPicPr>
          <p:cNvPr id="4" name="Imagen 3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4E744496-200B-410E-8E91-4ECEB1E7E3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660269" y="2443064"/>
            <a:ext cx="1091163" cy="1012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897706BE-63B3-4436-8171-4EB401813E5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986841" y="2624494"/>
            <a:ext cx="1091163" cy="1012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FBDAD582-085E-4A01-BC15-AB96AD75BC5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1313413" y="2784788"/>
            <a:ext cx="1091163" cy="1012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DF4033BD-BB61-4E1C-9CA0-DD0B662672E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1577137" y="2945083"/>
            <a:ext cx="1091163" cy="1012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0EA1E960-D10A-4D91-91C0-096C352F8B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 rot="20613802">
            <a:off x="1829794" y="3079483"/>
            <a:ext cx="1091163" cy="1012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8986D4FE-9F85-4635-8297-8C3DADC5D78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3234760" y="2820933"/>
            <a:ext cx="285086" cy="970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7D87FF85-5DED-4FB1-BB72-3C8B6F5E299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3523951" y="2848928"/>
            <a:ext cx="285086" cy="970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5075FC39-F32F-4528-8E81-DF61136C8C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3821970" y="2848928"/>
            <a:ext cx="285086" cy="970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9B0FC568-6AD8-47E0-A562-F0E961033C0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4132922" y="2873030"/>
            <a:ext cx="285086" cy="970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9BD3FF7A-2E57-404F-AFE8-F51A1080C8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4418008" y="2873030"/>
            <a:ext cx="285086" cy="970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16E7AFF4-1C02-48D2-8C04-65E1B89232E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4714876" y="2848928"/>
            <a:ext cx="285086" cy="970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3C1EF286-CE20-4599-BE9F-80836E437B4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4975668" y="2873030"/>
            <a:ext cx="285086" cy="970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2EBE26F0-3EF6-498E-A132-8F5A436B13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3545" r="88797" b="10815"/>
          <a:stretch/>
        </p:blipFill>
        <p:spPr bwMode="auto">
          <a:xfrm>
            <a:off x="5568138" y="2721031"/>
            <a:ext cx="371475" cy="409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82E114E6-49E7-463C-AF6E-52B06492A6C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3545" r="88797" b="10815"/>
          <a:stretch/>
        </p:blipFill>
        <p:spPr bwMode="auto">
          <a:xfrm>
            <a:off x="6139482" y="2721031"/>
            <a:ext cx="371475" cy="409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192036E7-85DC-43B9-9576-CDF0935A22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3545" r="88797" b="10815"/>
          <a:stretch/>
        </p:blipFill>
        <p:spPr bwMode="auto">
          <a:xfrm>
            <a:off x="6173721" y="3380809"/>
            <a:ext cx="371475" cy="409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3347D906-6E7F-41FC-97C5-F895067DB1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83545" r="88797" b="10815"/>
          <a:stretch/>
        </p:blipFill>
        <p:spPr bwMode="auto">
          <a:xfrm>
            <a:off x="5589942" y="3334123"/>
            <a:ext cx="371475" cy="409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 descr="Signo igual - Wikipedia, la enciclopedia libre">
            <a:extLst>
              <a:ext uri="{FF2B5EF4-FFF2-40B4-BE49-F238E27FC236}">
                <a16:creationId xmlns:a16="http://schemas.microsoft.com/office/drawing/2014/main" xmlns="" id="{E9765019-F0FA-455F-BAD6-1364257EA76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2319" r="23000" b="31884"/>
          <a:stretch/>
        </p:blipFill>
        <p:spPr bwMode="auto">
          <a:xfrm>
            <a:off x="6873766" y="3087019"/>
            <a:ext cx="637479" cy="36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6" descr="VIDEO] Operación &quot;Casa de Papel&quot;: Las características que distinguen a una  moneda de $ 500 | T13">
            <a:extLst>
              <a:ext uri="{FF2B5EF4-FFF2-40B4-BE49-F238E27FC236}">
                <a16:creationId xmlns:a16="http://schemas.microsoft.com/office/drawing/2014/main" xmlns="" id="{1D46CB05-4C1C-4C9B-9046-E4095F523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t="18558" r="22860" b="15471"/>
          <a:stretch/>
        </p:blipFill>
        <p:spPr bwMode="auto">
          <a:xfrm>
            <a:off x="999641" y="5007748"/>
            <a:ext cx="1303934" cy="12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l Peso Chileno - 100 Pesos - Pepe's Chile">
            <a:extLst>
              <a:ext uri="{FF2B5EF4-FFF2-40B4-BE49-F238E27FC236}">
                <a16:creationId xmlns:a16="http://schemas.microsoft.com/office/drawing/2014/main" xmlns="" id="{7400B768-8CBA-40FA-86E6-576D48023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3133831" y="5296705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El Peso Chileno - 100 Pesos - Pepe's Chile">
            <a:extLst>
              <a:ext uri="{FF2B5EF4-FFF2-40B4-BE49-F238E27FC236}">
                <a16:creationId xmlns:a16="http://schemas.microsoft.com/office/drawing/2014/main" xmlns="" id="{7E8D99EE-BFDD-4B52-91D2-056752C46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3964088" y="5296705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El Peso Chileno - 100 Pesos - Pepe's Chile">
            <a:extLst>
              <a:ext uri="{FF2B5EF4-FFF2-40B4-BE49-F238E27FC236}">
                <a16:creationId xmlns:a16="http://schemas.microsoft.com/office/drawing/2014/main" xmlns="" id="{5AADDA6E-1243-4773-A716-39EF2B33F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4798493" y="5296705"/>
            <a:ext cx="834405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UCH | Monedas">
            <a:extLst>
              <a:ext uri="{FF2B5EF4-FFF2-40B4-BE49-F238E27FC236}">
                <a16:creationId xmlns:a16="http://schemas.microsoft.com/office/drawing/2014/main" xmlns="" id="{4E9C9B23-40C5-4FF1-8925-F722C686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65" y="5007748"/>
            <a:ext cx="872093" cy="88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D6E9AA60-E5CF-4404-9964-AE985DD2D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7191577" y="4834878"/>
            <a:ext cx="604808" cy="6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EB62DC21-B8B0-4BB3-9C50-5205B0F6E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7191577" y="5532809"/>
            <a:ext cx="538146" cy="6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98B58A08-CC58-45ED-8551-FF2B43E77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7774618" y="5275329"/>
            <a:ext cx="604808" cy="6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 descr="Signo igual - Wikipedia, la enciclopedia libre">
            <a:extLst>
              <a:ext uri="{FF2B5EF4-FFF2-40B4-BE49-F238E27FC236}">
                <a16:creationId xmlns:a16="http://schemas.microsoft.com/office/drawing/2014/main" xmlns="" id="{39CA073A-C12B-4FEE-B692-31479B61F84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2319" r="23000" b="31884"/>
          <a:stretch/>
        </p:blipFill>
        <p:spPr bwMode="auto">
          <a:xfrm>
            <a:off x="8650923" y="5399901"/>
            <a:ext cx="637479" cy="36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42D6D12-0259-448E-AF54-ADEB1D09A0DF}"/>
              </a:ext>
            </a:extLst>
          </p:cNvPr>
          <p:cNvSpPr/>
          <p:nvPr/>
        </p:nvSpPr>
        <p:spPr>
          <a:xfrm>
            <a:off x="8379426" y="2618330"/>
            <a:ext cx="273815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dirty="0"/>
              <a:t>574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74C6B9AD-543B-4DDD-886D-A7BAEC2467FA}"/>
              </a:ext>
            </a:extLst>
          </p:cNvPr>
          <p:cNvSpPr/>
          <p:nvPr/>
        </p:nvSpPr>
        <p:spPr>
          <a:xfrm>
            <a:off x="9355064" y="5033791"/>
            <a:ext cx="273815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dirty="0"/>
              <a:t>$880</a:t>
            </a:r>
          </a:p>
        </p:txBody>
      </p:sp>
    </p:spTree>
    <p:extLst>
      <p:ext uri="{BB962C8B-B14F-4D97-AF65-F5344CB8AC3E}">
        <p14:creationId xmlns:p14="http://schemas.microsoft.com/office/powerpoint/2010/main" val="23238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526" y="158303"/>
            <a:ext cx="8596668" cy="69804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dirty="0"/>
              <a:t>Observa atentamente y concluye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2050" name="Picture 2" descr="Cocktail de Sonho de Valsa o Bon o Bon - YouTube">
            <a:extLst>
              <a:ext uri="{FF2B5EF4-FFF2-40B4-BE49-F238E27FC236}">
                <a16:creationId xmlns:a16="http://schemas.microsoft.com/office/drawing/2014/main" xmlns="" id="{62440238-1ADE-45A1-B7DA-317483C18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3872" b="12166"/>
          <a:stretch/>
        </p:blipFill>
        <p:spPr bwMode="auto">
          <a:xfrm>
            <a:off x="887635" y="4714191"/>
            <a:ext cx="610573" cy="3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2044502-67B2-4457-9BED-78F6B256B767}"/>
              </a:ext>
            </a:extLst>
          </p:cNvPr>
          <p:cNvSpPr txBox="1"/>
          <p:nvPr/>
        </p:nvSpPr>
        <p:spPr>
          <a:xfrm>
            <a:off x="1727200" y="1422400"/>
            <a:ext cx="664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Martina, Vicente y Sofia van a comprar al almacén del barrio: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1DB77EA-6176-4FAD-8570-0B87CA85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8" t="42414" r="798" b="37480"/>
          <a:stretch/>
        </p:blipFill>
        <p:spPr>
          <a:xfrm>
            <a:off x="493485" y="4463710"/>
            <a:ext cx="1545771" cy="310790"/>
          </a:xfrm>
          <a:prstGeom prst="rect">
            <a:avLst/>
          </a:prstGeom>
        </p:spPr>
      </p:pic>
      <p:pic>
        <p:nvPicPr>
          <p:cNvPr id="2052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1A3306ED-41BB-4A9B-9585-2FED3218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84" y="5303917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957D3D3-8D46-4127-9469-CAB8EAA0E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8" t="42414" r="798" b="37480"/>
          <a:stretch/>
        </p:blipFill>
        <p:spPr>
          <a:xfrm>
            <a:off x="493485" y="4054867"/>
            <a:ext cx="1545771" cy="3107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EAC6C75-B707-4DA3-A8B5-EC6595B8F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8" t="42414" r="798" b="37480"/>
          <a:stretch/>
        </p:blipFill>
        <p:spPr>
          <a:xfrm>
            <a:off x="2636477" y="4075508"/>
            <a:ext cx="1545771" cy="310790"/>
          </a:xfrm>
          <a:prstGeom prst="rect">
            <a:avLst/>
          </a:prstGeom>
        </p:spPr>
      </p:pic>
      <p:pic>
        <p:nvPicPr>
          <p:cNvPr id="12" name="Picture 2" descr="Cocktail de Sonho de Valsa o Bon o Bon - YouTube">
            <a:extLst>
              <a:ext uri="{FF2B5EF4-FFF2-40B4-BE49-F238E27FC236}">
                <a16:creationId xmlns:a16="http://schemas.microsoft.com/office/drawing/2014/main" xmlns="" id="{D0A6F232-C763-4945-9168-2AF1503EC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3872" b="12166"/>
          <a:stretch/>
        </p:blipFill>
        <p:spPr bwMode="auto">
          <a:xfrm>
            <a:off x="2593600" y="4539854"/>
            <a:ext cx="610573" cy="3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cktail de Sonho de Valsa o Bon o Bon - YouTube">
            <a:extLst>
              <a:ext uri="{FF2B5EF4-FFF2-40B4-BE49-F238E27FC236}">
                <a16:creationId xmlns:a16="http://schemas.microsoft.com/office/drawing/2014/main" xmlns="" id="{559BC421-4681-4199-A968-0794A97F2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3872" b="12166"/>
          <a:stretch/>
        </p:blipFill>
        <p:spPr bwMode="auto">
          <a:xfrm>
            <a:off x="3409361" y="4507585"/>
            <a:ext cx="610573" cy="3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EAAC2BBB-484E-4DA7-BB9D-80CFFCC7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09" y="5035303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EAB7D147-C3AA-4308-827D-BA462920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15" y="5035303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5340CE75-28F3-4A86-9C9B-6E54FC8E8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45" y="5303917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D70A1ADA-30CD-4D17-952F-1C58836C1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98" t="42414" r="798" b="37480"/>
          <a:stretch/>
        </p:blipFill>
        <p:spPr>
          <a:xfrm>
            <a:off x="5002638" y="4075508"/>
            <a:ext cx="1545771" cy="310790"/>
          </a:xfrm>
          <a:prstGeom prst="rect">
            <a:avLst/>
          </a:prstGeom>
        </p:spPr>
      </p:pic>
      <p:pic>
        <p:nvPicPr>
          <p:cNvPr id="18" name="Picture 2" descr="Cocktail de Sonho de Valsa o Bon o Bon - YouTube">
            <a:extLst>
              <a:ext uri="{FF2B5EF4-FFF2-40B4-BE49-F238E27FC236}">
                <a16:creationId xmlns:a16="http://schemas.microsoft.com/office/drawing/2014/main" xmlns="" id="{FFE03228-A798-4528-BBF5-A494E69B7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3872" b="12166"/>
          <a:stretch/>
        </p:blipFill>
        <p:spPr bwMode="auto">
          <a:xfrm>
            <a:off x="5435229" y="4418942"/>
            <a:ext cx="610573" cy="3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864A625B-77DA-4FF0-88AF-51AFD92F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47" y="4915323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5AB96E4E-0E0A-467B-A344-4EE72463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50" y="4913520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E75CDB27-30DA-4048-BECD-15EBE5C2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51" y="4968082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16EDE38A-B524-4BCF-BFB7-B562762D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57" y="5139046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438E78B2-876E-422B-B369-F32C1788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83" y="5144442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hilean candy: &quot;Calugas Sunny&quot;, Yummy!! | Calugas, Feliz cumpleaños papa,  Cumpleaños papa">
            <a:extLst>
              <a:ext uri="{FF2B5EF4-FFF2-40B4-BE49-F238E27FC236}">
                <a16:creationId xmlns:a16="http://schemas.microsoft.com/office/drawing/2014/main" xmlns="" id="{B50BD57C-CC84-458A-83E1-B3F2F67B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5" y="5406513"/>
            <a:ext cx="463935" cy="2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9B15211-7B3D-47DB-8F5B-969B6024B1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096" b="3361"/>
          <a:stretch/>
        </p:blipFill>
        <p:spPr>
          <a:xfrm>
            <a:off x="434453" y="2222484"/>
            <a:ext cx="6054924" cy="17939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2B66C9D-5867-4D70-9507-651D27C15F46}"/>
              </a:ext>
            </a:extLst>
          </p:cNvPr>
          <p:cNvSpPr txBox="1"/>
          <p:nvPr/>
        </p:nvSpPr>
        <p:spPr>
          <a:xfrm>
            <a:off x="860415" y="367665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Martina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0C66D3A-E940-469E-BCDF-6BDD30DDCF62}"/>
              </a:ext>
            </a:extLst>
          </p:cNvPr>
          <p:cNvSpPr txBox="1"/>
          <p:nvPr/>
        </p:nvSpPr>
        <p:spPr>
          <a:xfrm>
            <a:off x="2925575" y="3658222"/>
            <a:ext cx="96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Vicente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36204960-B468-4B02-8667-5A56FBBAB3F3}"/>
              </a:ext>
            </a:extLst>
          </p:cNvPr>
          <p:cNvSpPr txBox="1"/>
          <p:nvPr/>
        </p:nvSpPr>
        <p:spPr>
          <a:xfrm>
            <a:off x="5362385" y="373430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Sofía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41B79038-22B5-4F08-BA9B-A4E8C3ECEBF5}"/>
              </a:ext>
            </a:extLst>
          </p:cNvPr>
          <p:cNvSpPr/>
          <p:nvPr/>
        </p:nvSpPr>
        <p:spPr>
          <a:xfrm>
            <a:off x="541970" y="5958924"/>
            <a:ext cx="1448800" cy="396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/>
              <a:t>$    750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6567B765-4C94-413A-9096-297E447EFAF9}"/>
              </a:ext>
            </a:extLst>
          </p:cNvPr>
          <p:cNvSpPr/>
          <p:nvPr/>
        </p:nvSpPr>
        <p:spPr>
          <a:xfrm>
            <a:off x="2636477" y="5946599"/>
            <a:ext cx="1448800" cy="396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/>
              <a:t>$    650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8396FECB-28E7-430C-87AE-6C2CB4DC63CB}"/>
              </a:ext>
            </a:extLst>
          </p:cNvPr>
          <p:cNvSpPr/>
          <p:nvPr/>
        </p:nvSpPr>
        <p:spPr>
          <a:xfrm>
            <a:off x="4730984" y="5969792"/>
            <a:ext cx="1448800" cy="396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/>
              <a:t>$    700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8F6C5C5A-13AA-403C-8BFC-78A9735870AE}"/>
              </a:ext>
            </a:extLst>
          </p:cNvPr>
          <p:cNvSpPr txBox="1"/>
          <p:nvPr/>
        </p:nvSpPr>
        <p:spPr>
          <a:xfrm>
            <a:off x="7835704" y="2357789"/>
            <a:ext cx="387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Considerando los siguientes datos </a:t>
            </a:r>
          </a:p>
          <a:p>
            <a:r>
              <a:rPr lang="es-CL" b="1" dirty="0"/>
              <a:t>Indique cuanto dinero gastó </a:t>
            </a:r>
          </a:p>
          <a:p>
            <a:r>
              <a:rPr lang="es-CL" b="1" dirty="0"/>
              <a:t>cada niño.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xmlns="" id="{079ED88F-1422-4AB9-BD27-8D5BE6E59C02}"/>
              </a:ext>
            </a:extLst>
          </p:cNvPr>
          <p:cNvSpPr/>
          <p:nvPr/>
        </p:nvSpPr>
        <p:spPr>
          <a:xfrm>
            <a:off x="8342326" y="3469913"/>
            <a:ext cx="3356189" cy="19875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Lista de Precios </a:t>
            </a:r>
          </a:p>
          <a:p>
            <a:pPr algn="ctr"/>
            <a:endParaRPr lang="es-CL" b="1" dirty="0"/>
          </a:p>
          <a:p>
            <a:r>
              <a:rPr lang="es-CL" b="1" dirty="0"/>
              <a:t>-Super 8     $300 pesos.</a:t>
            </a:r>
          </a:p>
          <a:p>
            <a:r>
              <a:rPr lang="es-CL" b="1" dirty="0"/>
              <a:t>-Bon o bon $100 pesos. </a:t>
            </a:r>
          </a:p>
          <a:p>
            <a:r>
              <a:rPr lang="es-CL" b="1" dirty="0"/>
              <a:t>-</a:t>
            </a:r>
            <a:r>
              <a:rPr lang="es-CL" b="1" dirty="0" err="1"/>
              <a:t>Sunny</a:t>
            </a:r>
            <a:r>
              <a:rPr lang="es-CL" b="1" dirty="0"/>
              <a:t>       $50   pesos.</a:t>
            </a:r>
          </a:p>
        </p:txBody>
      </p:sp>
    </p:spTree>
    <p:extLst>
      <p:ext uri="{BB962C8B-B14F-4D97-AF65-F5344CB8AC3E}">
        <p14:creationId xmlns:p14="http://schemas.microsoft.com/office/powerpoint/2010/main" val="17493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Transforma las siguientes cifras a $ y Figuras Multibase.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1E1336B-ED10-456E-973B-F190824CBA87}"/>
              </a:ext>
            </a:extLst>
          </p:cNvPr>
          <p:cNvSpPr txBox="1"/>
          <p:nvPr/>
        </p:nvSpPr>
        <p:spPr>
          <a:xfrm>
            <a:off x="334693" y="2683391"/>
            <a:ext cx="13223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530</a:t>
            </a:r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r>
              <a:rPr lang="es-CL" sz="2800" dirty="0"/>
              <a:t>890</a:t>
            </a:r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r>
              <a:rPr lang="es-CL" sz="2800" dirty="0"/>
              <a:t>210</a:t>
            </a:r>
          </a:p>
          <a:p>
            <a:endParaRPr lang="es-CL" sz="2800" dirty="0"/>
          </a:p>
          <a:p>
            <a:endParaRPr lang="es-CL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0EE8940-5B1E-4165-8483-8978B158BAEB}"/>
              </a:ext>
            </a:extLst>
          </p:cNvPr>
          <p:cNvSpPr txBox="1"/>
          <p:nvPr/>
        </p:nvSpPr>
        <p:spPr>
          <a:xfrm>
            <a:off x="3577594" y="1853501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chemeClr val="accent2"/>
                </a:solidFill>
              </a:rPr>
              <a:t>$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A19B08E-143C-479F-A67D-14A91DBB6989}"/>
              </a:ext>
            </a:extLst>
          </p:cNvPr>
          <p:cNvSpPr txBox="1"/>
          <p:nvPr/>
        </p:nvSpPr>
        <p:spPr>
          <a:xfrm>
            <a:off x="7361819" y="190610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>
                <a:solidFill>
                  <a:schemeClr val="accent2"/>
                </a:solidFill>
              </a:rPr>
              <a:t>Multibase</a:t>
            </a:r>
          </a:p>
        </p:txBody>
      </p:sp>
      <p:pic>
        <p:nvPicPr>
          <p:cNvPr id="7" name="Imagen 6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878BB7AD-719D-48A9-8AAF-75C1C7F91AD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0530947" y="5985902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B1F4BA12-8BA4-44FC-89AD-7CAF7CE3CF4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0518582" y="3528191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E7EDD587-4AD4-412D-A6D7-A9B9D549EF8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1309080" y="5965831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E417A206-74D7-4BD4-8719-2C701A86A62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1298651" y="3537035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2F0FFA8E-C6EA-4ABF-9C67-88EF7E672D9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0506819" y="2747492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A1AA5B0F-4B00-481D-8B4F-29D4EDEADC0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1298651" y="4349255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06BCD62B-19E1-40DC-9E56-E9E6C735B1D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1309080" y="5157543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60A7CE0F-4AB0-4D5A-9DF8-88836A1FE3E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1298651" y="2747493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8FCFD277-DB05-4A83-BCD4-D92C300EA7C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0518582" y="4356442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69B8A3F9-C60A-4165-8798-FE129F2B892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8" b="72587"/>
          <a:stretch/>
        </p:blipFill>
        <p:spPr bwMode="auto">
          <a:xfrm>
            <a:off x="10502316" y="5205203"/>
            <a:ext cx="641602" cy="681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D028CCB8-F77C-4D13-96A9-E4B6621DF0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10213159" y="2761984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1F757003-026A-4DD6-B4AA-1A91ED6B6E5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10218410" y="3537034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76623052-5C1F-4143-BF17-EBD019EF0B8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10193281" y="4356442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7F4A97DA-E200-41F0-A240-D4E8640AEC0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10090376" y="5182983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27A23A60-456E-47E3-BFCB-2CB22FF8E49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9924540" y="2761101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939EACF7-43A0-4BFF-A2CB-C62A91FA8D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9943076" y="3537034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82958F71-19D4-447A-8CFA-E1E13373B30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9932782" y="4357042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9E59572E-17AD-47A7-B803-933E2FB0F9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9633345" y="4356442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82E4F0D7-DBA3-4017-9E17-A7B39613C6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9598329" y="2761061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n 26" descr="En ocasiones las escuelas no pueden contar con este material concreto par…  | Material didactico para matematicas, Material didactico matematicas,  Decenas y centenas">
            <a:extLst>
              <a:ext uri="{FF2B5EF4-FFF2-40B4-BE49-F238E27FC236}">
                <a16:creationId xmlns:a16="http://schemas.microsoft.com/office/drawing/2014/main" xmlns="" id="{69E4D14C-E008-402D-857F-632ADF4EC1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8" b="72318"/>
          <a:stretch/>
        </p:blipFill>
        <p:spPr bwMode="auto">
          <a:xfrm>
            <a:off x="9598047" y="3508193"/>
            <a:ext cx="256068" cy="681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6" descr="VIDEO] Operación &quot;Casa de Papel&quot;: Las características que distinguen a una  moneda de $ 500 | T13">
            <a:extLst>
              <a:ext uri="{FF2B5EF4-FFF2-40B4-BE49-F238E27FC236}">
                <a16:creationId xmlns:a16="http://schemas.microsoft.com/office/drawing/2014/main" xmlns="" id="{AA00FEA1-36A0-4C96-9C58-849DEE1DE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5" t="18558" r="22860" b="15471"/>
          <a:stretch/>
        </p:blipFill>
        <p:spPr bwMode="auto">
          <a:xfrm>
            <a:off x="5669434" y="2481488"/>
            <a:ext cx="1039963" cy="9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El Peso Chileno - 100 Pesos - Pepe's Chile">
            <a:extLst>
              <a:ext uri="{FF2B5EF4-FFF2-40B4-BE49-F238E27FC236}">
                <a16:creationId xmlns:a16="http://schemas.microsoft.com/office/drawing/2014/main" xmlns="" id="{3EB673E1-263C-4254-98FF-51F4A17EA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5454478" y="3696338"/>
            <a:ext cx="652819" cy="6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El Peso Chileno - 100 Pesos - Pepe's Chile">
            <a:extLst>
              <a:ext uri="{FF2B5EF4-FFF2-40B4-BE49-F238E27FC236}">
                <a16:creationId xmlns:a16="http://schemas.microsoft.com/office/drawing/2014/main" xmlns="" id="{CAB28BD9-5C84-4FE1-856F-0E4C20257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6206582" y="3721044"/>
            <a:ext cx="652819" cy="6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El Peso Chileno - 100 Pesos - Pepe's Chile">
            <a:extLst>
              <a:ext uri="{FF2B5EF4-FFF2-40B4-BE49-F238E27FC236}">
                <a16:creationId xmlns:a16="http://schemas.microsoft.com/office/drawing/2014/main" xmlns="" id="{3861FBDE-F68C-411D-9047-574611F35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5476162" y="4410241"/>
            <a:ext cx="652819" cy="6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El Peso Chileno - 100 Pesos - Pepe's Chile">
            <a:extLst>
              <a:ext uri="{FF2B5EF4-FFF2-40B4-BE49-F238E27FC236}">
                <a16:creationId xmlns:a16="http://schemas.microsoft.com/office/drawing/2014/main" xmlns="" id="{95652480-9304-4E3B-AA8D-2ABBCE92E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83" r="6325" b="7167"/>
          <a:stretch/>
        </p:blipFill>
        <p:spPr bwMode="auto">
          <a:xfrm>
            <a:off x="6229122" y="4410240"/>
            <a:ext cx="652819" cy="6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72F80725-A0C6-4FE5-8B1A-E87C85F3F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5476162" y="5182983"/>
            <a:ext cx="489881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F8144BC3-5D79-46C3-8570-46A455432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6012287" y="5166311"/>
            <a:ext cx="489881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45F683B6-319E-4533-81FC-15DBE346D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6556547" y="5157543"/>
            <a:ext cx="489881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FA686A9B-8CF8-47B9-927F-B7324B387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5522406" y="5818576"/>
            <a:ext cx="489881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3E2CF13D-F09F-4C9A-8BF9-F3F21BBF1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6054012" y="5809808"/>
            <a:ext cx="489881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2AC9390C-D785-45FF-ABFC-20B4C7C68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6585618" y="5802673"/>
            <a:ext cx="489881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A63D7E06-B777-4604-902B-4670FFA8E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5460886" y="6361224"/>
            <a:ext cx="489881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AC957504-27D4-4ECA-8149-6A5D35807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6065650" y="6379394"/>
            <a:ext cx="489881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10 pesos 1990-2020, Chile - Valor de moneda - uCoin.net">
            <a:extLst>
              <a:ext uri="{FF2B5EF4-FFF2-40B4-BE49-F238E27FC236}">
                <a16:creationId xmlns:a16="http://schemas.microsoft.com/office/drawing/2014/main" xmlns="" id="{21C99B2D-5294-4865-B15F-FDD2AE450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"/>
          <a:stretch/>
        </p:blipFill>
        <p:spPr bwMode="auto">
          <a:xfrm>
            <a:off x="6602744" y="6335423"/>
            <a:ext cx="489881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4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835" y="370449"/>
            <a:ext cx="8596668" cy="1320800"/>
          </a:xfrm>
        </p:spPr>
        <p:txBody>
          <a:bodyPr/>
          <a:lstStyle/>
          <a:p>
            <a:pPr algn="ctr"/>
            <a:r>
              <a:rPr lang="es-CL" dirty="0"/>
              <a:t>Observa, Analiza y completa las siguientes secuencias numéricas.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C55346-EB42-4547-9B98-86941E9F2CEC}"/>
              </a:ext>
            </a:extLst>
          </p:cNvPr>
          <p:cNvSpPr txBox="1"/>
          <p:nvPr/>
        </p:nvSpPr>
        <p:spPr>
          <a:xfrm>
            <a:off x="290731" y="2102005"/>
            <a:ext cx="11422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5400" b="0" i="0" dirty="0">
                <a:solidFill>
                  <a:srgbClr val="000000"/>
                </a:solidFill>
                <a:effectLst/>
                <a:latin typeface="IXL Verdana"/>
              </a:rPr>
              <a:t>a)422,          , 426,          ,          , 432,…. </a:t>
            </a:r>
            <a:r>
              <a:rPr lang="es-419" b="0" i="0" dirty="0">
                <a:solidFill>
                  <a:srgbClr val="000000"/>
                </a:solidFill>
                <a:effectLst/>
                <a:latin typeface="IXL Verdana"/>
              </a:rPr>
              <a:t> </a:t>
            </a: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43FB57D-E117-4704-85F3-F1A1C9EB4BE2}"/>
              </a:ext>
            </a:extLst>
          </p:cNvPr>
          <p:cNvSpPr/>
          <p:nvPr/>
        </p:nvSpPr>
        <p:spPr>
          <a:xfrm>
            <a:off x="2222695" y="2275677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09E1672-3D53-4AB0-8C57-1AB9E01DEFD9}"/>
              </a:ext>
            </a:extLst>
          </p:cNvPr>
          <p:cNvSpPr/>
          <p:nvPr/>
        </p:nvSpPr>
        <p:spPr>
          <a:xfrm>
            <a:off x="5289452" y="2302974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04DC7DE-8B8A-40E2-9740-2FFA68DC5CA1}"/>
              </a:ext>
            </a:extLst>
          </p:cNvPr>
          <p:cNvSpPr/>
          <p:nvPr/>
        </p:nvSpPr>
        <p:spPr>
          <a:xfrm>
            <a:off x="7090117" y="2295020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7C0B7DF-8740-48DB-BE26-C1DF9D1E74D1}"/>
              </a:ext>
            </a:extLst>
          </p:cNvPr>
          <p:cNvSpPr txBox="1"/>
          <p:nvPr/>
        </p:nvSpPr>
        <p:spPr>
          <a:xfrm>
            <a:off x="290731" y="3707956"/>
            <a:ext cx="11422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5400" b="0" i="0" dirty="0">
                <a:solidFill>
                  <a:srgbClr val="000000"/>
                </a:solidFill>
                <a:effectLst/>
                <a:latin typeface="IXL Verdana"/>
              </a:rPr>
              <a:t>b)        , 625  ,         , 635,          , 645,…. </a:t>
            </a:r>
            <a:r>
              <a:rPr lang="es-419" b="0" i="0" dirty="0">
                <a:solidFill>
                  <a:srgbClr val="000000"/>
                </a:solidFill>
                <a:effectLst/>
                <a:latin typeface="IXL Verdana"/>
              </a:rPr>
              <a:t> </a:t>
            </a:r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EEF17F3-9062-4DFF-9FD4-5272D11B1B93}"/>
              </a:ext>
            </a:extLst>
          </p:cNvPr>
          <p:cNvSpPr/>
          <p:nvPr/>
        </p:nvSpPr>
        <p:spPr>
          <a:xfrm>
            <a:off x="691659" y="3881626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296BA3-3807-4B07-8B2D-201500AB6BD9}"/>
              </a:ext>
            </a:extLst>
          </p:cNvPr>
          <p:cNvSpPr/>
          <p:nvPr/>
        </p:nvSpPr>
        <p:spPr>
          <a:xfrm>
            <a:off x="3951847" y="3881625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DD086AC-A755-4148-ADF4-727AF79C5510}"/>
              </a:ext>
            </a:extLst>
          </p:cNvPr>
          <p:cNvSpPr/>
          <p:nvPr/>
        </p:nvSpPr>
        <p:spPr>
          <a:xfrm>
            <a:off x="7082493" y="3881625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6FB6DC6-4128-475E-ADE2-A0FB19E617AD}"/>
              </a:ext>
            </a:extLst>
          </p:cNvPr>
          <p:cNvSpPr txBox="1"/>
          <p:nvPr/>
        </p:nvSpPr>
        <p:spPr>
          <a:xfrm>
            <a:off x="290731" y="5362026"/>
            <a:ext cx="11422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5400" b="0" i="0" dirty="0">
                <a:solidFill>
                  <a:srgbClr val="000000"/>
                </a:solidFill>
                <a:effectLst/>
                <a:latin typeface="IXL Verdana"/>
              </a:rPr>
              <a:t>c)501,          ,          ,          ,          , 506,…. </a:t>
            </a:r>
            <a:r>
              <a:rPr lang="es-419" b="0" i="0" dirty="0">
                <a:solidFill>
                  <a:srgbClr val="000000"/>
                </a:solidFill>
                <a:effectLst/>
                <a:latin typeface="IXL Verdana"/>
              </a:rPr>
              <a:t> </a:t>
            </a:r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C6E1BEA-9DF3-41B0-9967-F41AA9D82EE3}"/>
              </a:ext>
            </a:extLst>
          </p:cNvPr>
          <p:cNvSpPr/>
          <p:nvPr/>
        </p:nvSpPr>
        <p:spPr>
          <a:xfrm>
            <a:off x="2110152" y="5535697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CFCE7952-787E-4D52-A84B-CD1F7DA3F549}"/>
              </a:ext>
            </a:extLst>
          </p:cNvPr>
          <p:cNvSpPr/>
          <p:nvPr/>
        </p:nvSpPr>
        <p:spPr>
          <a:xfrm>
            <a:off x="3742005" y="5535696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CAEA6795-C053-4BF4-9F99-F675B1CCB65A}"/>
              </a:ext>
            </a:extLst>
          </p:cNvPr>
          <p:cNvSpPr/>
          <p:nvPr/>
        </p:nvSpPr>
        <p:spPr>
          <a:xfrm>
            <a:off x="5528600" y="5535946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266A7111-ECF4-4D3D-8CA2-136D82E3133B}"/>
              </a:ext>
            </a:extLst>
          </p:cNvPr>
          <p:cNvSpPr/>
          <p:nvPr/>
        </p:nvSpPr>
        <p:spPr>
          <a:xfrm>
            <a:off x="7160453" y="5527214"/>
            <a:ext cx="1402082" cy="727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450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426158-6966-43A1-9CD7-84D1FAD3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079" y="135475"/>
            <a:ext cx="8596668" cy="1320800"/>
          </a:xfrm>
        </p:spPr>
        <p:txBody>
          <a:bodyPr/>
          <a:lstStyle/>
          <a:p>
            <a:r>
              <a:rPr lang="es-CL" dirty="0"/>
              <a:t>Cuenta las cantidades y responde: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5FEDB58F-F347-4EF4-89DA-4375361A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79" y="1996147"/>
            <a:ext cx="1193804" cy="119380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129637C6-3F6C-4824-91D0-72DA125B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83" y="1996147"/>
            <a:ext cx="1193804" cy="119380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32A8111C-CF59-4249-B548-C7E5F9FC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87" y="1996147"/>
            <a:ext cx="1193804" cy="119380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FFA6C31E-3472-4125-BE99-35F9BDF6D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91" y="1996147"/>
            <a:ext cx="1193804" cy="119380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C2DDC6B6-F0C8-4F53-837A-579BBB59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79" y="3428652"/>
            <a:ext cx="1193804" cy="119380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05BA3257-70D4-4BEB-B465-8C0DE80DD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83" y="3428652"/>
            <a:ext cx="1193804" cy="119380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937B76D3-ECB1-43FA-9843-34F4DDE1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87" y="3428652"/>
            <a:ext cx="1193804" cy="119380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246C367A-23DE-45C8-A1F7-226E9C26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91" y="3428652"/>
            <a:ext cx="1193804" cy="1193804"/>
          </a:xfrm>
          <a:prstGeom prst="rect">
            <a:avLst/>
          </a:prstGeom>
        </p:spPr>
      </p:pic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xmlns="" id="{DF7A3FB7-8903-4C79-A6F7-AD6EB64343ED}"/>
              </a:ext>
            </a:extLst>
          </p:cNvPr>
          <p:cNvSpPr/>
          <p:nvPr/>
        </p:nvSpPr>
        <p:spPr>
          <a:xfrm>
            <a:off x="2382301" y="4861157"/>
            <a:ext cx="1730772" cy="669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80</a:t>
            </a:r>
          </a:p>
        </p:txBody>
      </p:sp>
      <p:pic>
        <p:nvPicPr>
          <p:cNvPr id="1028" name="Picture 4" descr="jugo watts pack 6 manzana – San Pablo">
            <a:extLst>
              <a:ext uri="{FF2B5EF4-FFF2-40B4-BE49-F238E27FC236}">
                <a16:creationId xmlns:a16="http://schemas.microsoft.com/office/drawing/2014/main" xmlns="" id="{D2685C65-42D8-44B1-8766-F1ECA522A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5669" r="9521" b="12832"/>
          <a:stretch/>
        </p:blipFill>
        <p:spPr bwMode="auto">
          <a:xfrm>
            <a:off x="6556707" y="1996148"/>
            <a:ext cx="1464477" cy="11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jugo watts pack 6 manzana – San Pablo">
            <a:extLst>
              <a:ext uri="{FF2B5EF4-FFF2-40B4-BE49-F238E27FC236}">
                <a16:creationId xmlns:a16="http://schemas.microsoft.com/office/drawing/2014/main" xmlns="" id="{4384EFE0-708F-45CF-A86C-6BC78F793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5669" r="9521" b="12832"/>
          <a:stretch/>
        </p:blipFill>
        <p:spPr bwMode="auto">
          <a:xfrm>
            <a:off x="8210357" y="1996147"/>
            <a:ext cx="1464477" cy="11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jugo watts pack 6 manzana – San Pablo">
            <a:extLst>
              <a:ext uri="{FF2B5EF4-FFF2-40B4-BE49-F238E27FC236}">
                <a16:creationId xmlns:a16="http://schemas.microsoft.com/office/drawing/2014/main" xmlns="" id="{B1DC79AC-9B86-475C-877E-BD3FE1DC2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5669" r="9521" b="12832"/>
          <a:stretch/>
        </p:blipFill>
        <p:spPr bwMode="auto">
          <a:xfrm>
            <a:off x="9919490" y="1996147"/>
            <a:ext cx="1464477" cy="11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jugo watts pack 6 manzana – San Pablo">
            <a:extLst>
              <a:ext uri="{FF2B5EF4-FFF2-40B4-BE49-F238E27FC236}">
                <a16:creationId xmlns:a16="http://schemas.microsoft.com/office/drawing/2014/main" xmlns="" id="{3218F7D3-0F52-407C-9D1A-933A0CEA3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5669" r="9521" b="12832"/>
          <a:stretch/>
        </p:blipFill>
        <p:spPr bwMode="auto">
          <a:xfrm>
            <a:off x="8226305" y="3428652"/>
            <a:ext cx="1464477" cy="11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xmlns="" id="{724AED58-E1FA-48FC-86D9-A6E38F2CFE5B}"/>
              </a:ext>
            </a:extLst>
          </p:cNvPr>
          <p:cNvSpPr/>
          <p:nvPr/>
        </p:nvSpPr>
        <p:spPr>
          <a:xfrm>
            <a:off x="8078927" y="4861157"/>
            <a:ext cx="1730772" cy="669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905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8C62C0-9577-4B27-B6AF-60AB1E7D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73612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sz="6000" dirty="0"/>
              <a:t>Muy Buen Trabajo </a:t>
            </a:r>
            <a:br>
              <a:rPr lang="es-CL" sz="6000" dirty="0"/>
            </a:br>
            <a:r>
              <a:rPr lang="es-CL" sz="6000" dirty="0"/>
              <a:t/>
            </a:r>
            <a:br>
              <a:rPr lang="es-CL" sz="6000" dirty="0"/>
            </a:br>
            <a:r>
              <a:rPr lang="es-CL" sz="6000" dirty="0"/>
              <a:t>FELICITACIONES¡¡¡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50947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2194</TotalTime>
  <Words>121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IXL Verdana</vt:lpstr>
      <vt:lpstr>Trebuchet MS</vt:lpstr>
      <vt:lpstr>Wingdings 3</vt:lpstr>
      <vt:lpstr>Faceta</vt:lpstr>
      <vt:lpstr>Números hasta el  Mil </vt:lpstr>
      <vt:lpstr>ATENCION¡¡¡¡¡ Observa la imagen  </vt:lpstr>
      <vt:lpstr>Observa atentamente y concluye </vt:lpstr>
      <vt:lpstr>Transforma las siguientes cifras a $ y Figuras Multibase.</vt:lpstr>
      <vt:lpstr>Observa, Analiza y completa las siguientes secuencias numéricas.</vt:lpstr>
      <vt:lpstr>Cuenta las cantidades y responde:</vt:lpstr>
      <vt:lpstr>  Muy Buen Trabajo   FELICITACIONES¡¡¡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Centenas, decenas y unidad</dc:title>
  <dc:creator>Casa</dc:creator>
  <cp:lastModifiedBy>Usuario de Windows</cp:lastModifiedBy>
  <cp:revision>44</cp:revision>
  <dcterms:created xsi:type="dcterms:W3CDTF">2021-04-22T14:23:01Z</dcterms:created>
  <dcterms:modified xsi:type="dcterms:W3CDTF">2021-05-19T20:21:25Z</dcterms:modified>
</cp:coreProperties>
</file>